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8" r:id="rId5"/>
    <p:sldId id="339" r:id="rId6"/>
    <p:sldId id="341" r:id="rId7"/>
    <p:sldId id="343" r:id="rId8"/>
    <p:sldId id="342" r:id="rId9"/>
    <p:sldId id="335" r:id="rId10"/>
    <p:sldId id="337" r:id="rId11"/>
    <p:sldId id="336" r:id="rId12"/>
    <p:sldId id="345" r:id="rId13"/>
    <p:sldId id="351" r:id="rId14"/>
    <p:sldId id="357" r:id="rId15"/>
    <p:sldId id="358" r:id="rId16"/>
    <p:sldId id="359" r:id="rId17"/>
    <p:sldId id="3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12/11/2022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C0FE38C7-02C1-4F3A-8E18-9A5969EA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49" name="Rectangle 1048">
              <a:extLst>
                <a:ext uri="{FF2B5EF4-FFF2-40B4-BE49-F238E27FC236}">
                  <a16:creationId xmlns:a16="http://schemas.microsoft.com/office/drawing/2014/main" id="{47406276-C40D-4C95-9E6B-D2F8A032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8A094486-BD02-4DE5-8075-F655BCFCD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30885C-51F5-418F-A00B-3A6A62464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368" y="-1"/>
            <a:ext cx="619963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opcorn spread on a pink background">
            <a:extLst>
              <a:ext uri="{FF2B5EF4-FFF2-40B4-BE49-F238E27FC236}">
                <a16:creationId xmlns:a16="http://schemas.microsoft.com/office/drawing/2014/main" id="{7C14E800-C274-C751-7E7A-40F510272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6" r="18753"/>
          <a:stretch/>
        </p:blipFill>
        <p:spPr>
          <a:xfrm>
            <a:off x="6093559" y="-1"/>
            <a:ext cx="3003497" cy="42591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Tapes of different records">
            <a:extLst>
              <a:ext uri="{FF2B5EF4-FFF2-40B4-BE49-F238E27FC236}">
                <a16:creationId xmlns:a16="http://schemas.microsoft.com/office/drawing/2014/main" id="{8BD1310E-BD10-7785-A33E-CFB6F3F45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55" r="-1" b="20074"/>
          <a:stretch/>
        </p:blipFill>
        <p:spPr>
          <a:xfrm>
            <a:off x="6093554" y="4351643"/>
            <a:ext cx="6098444" cy="2506359"/>
          </a:xfrm>
          <a:prstGeom prst="rect">
            <a:avLst/>
          </a:prstGeom>
        </p:spPr>
      </p:pic>
      <p:pic>
        <p:nvPicPr>
          <p:cNvPr id="1054" name="Picture 1053">
            <a:extLst>
              <a:ext uri="{FF2B5EF4-FFF2-40B4-BE49-F238E27FC236}">
                <a16:creationId xmlns:a16="http://schemas.microsoft.com/office/drawing/2014/main" id="{D1A2BB91-46D6-4D17-A52E-0349F459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FFA8A7F1-45AD-4152-A6F8-F8F8DFCDA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03231"/>
            <a:ext cx="5192940" cy="21336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358" y="2403230"/>
            <a:ext cx="5192940" cy="111768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5200" b="0" i="0" dirty="0">
                <a:effectLst/>
                <a:latin typeface="-apple-system"/>
              </a:rPr>
              <a:t>Movies</a:t>
            </a:r>
            <a:r>
              <a:rPr lang="en-US" sz="5200" dirty="0">
                <a:latin typeface="-apple-system"/>
              </a:rPr>
              <a:t>:  </a:t>
            </a:r>
          </a:p>
          <a:p>
            <a:pPr algn="ctr"/>
            <a:r>
              <a:rPr lang="en-US" sz="3200" dirty="0">
                <a:latin typeface="-apple-system"/>
              </a:rPr>
              <a:t>What factors affect their success</a:t>
            </a:r>
            <a:r>
              <a:rPr lang="en-US" sz="3200" b="0" i="0" dirty="0">
                <a:effectLst/>
                <a:latin typeface="-apple-system"/>
              </a:rPr>
              <a:t>?</a:t>
            </a:r>
            <a:endParaRPr lang="en-US" sz="3200" dirty="0"/>
          </a:p>
        </p:txBody>
      </p:sp>
      <p:pic>
        <p:nvPicPr>
          <p:cNvPr id="8" name="Picture 7" descr="Countdown in movie frame">
            <a:extLst>
              <a:ext uri="{FF2B5EF4-FFF2-40B4-BE49-F238E27FC236}">
                <a16:creationId xmlns:a16="http://schemas.microsoft.com/office/drawing/2014/main" id="{16F45B7D-8D57-6B76-B56F-FE28930F0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94" r="36066" b="2"/>
          <a:stretch/>
        </p:blipFill>
        <p:spPr>
          <a:xfrm rot="21600000">
            <a:off x="9198020" y="-1"/>
            <a:ext cx="2993979" cy="42591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25FBE-C9A5-289B-4A9C-8A7AC49E4FB6}"/>
              </a:ext>
            </a:extLst>
          </p:cNvPr>
          <p:cNvSpPr txBox="1"/>
          <p:nvPr/>
        </p:nvSpPr>
        <p:spPr>
          <a:xfrm>
            <a:off x="71562" y="3718836"/>
            <a:ext cx="6869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Group- 9</a:t>
            </a:r>
          </a:p>
          <a:p>
            <a:r>
              <a:rPr lang="en-CA" b="0" i="0" dirty="0">
                <a:effectLst/>
                <a:latin typeface="-apple-system"/>
              </a:rPr>
              <a:t>David Kramer, </a:t>
            </a:r>
            <a:r>
              <a:rPr lang="en-CA" b="0" i="0" dirty="0" err="1">
                <a:effectLst/>
                <a:latin typeface="-apple-system"/>
              </a:rPr>
              <a:t>Mojtaba</a:t>
            </a:r>
            <a:r>
              <a:rPr lang="en-CA" b="0" i="0" dirty="0">
                <a:effectLst/>
                <a:latin typeface="-apple-system"/>
              </a:rPr>
              <a:t> </a:t>
            </a:r>
            <a:r>
              <a:rPr lang="en-CA" b="0" i="0" dirty="0" err="1">
                <a:effectLst/>
                <a:latin typeface="-apple-system"/>
              </a:rPr>
              <a:t>Zadaskar</a:t>
            </a:r>
            <a:r>
              <a:rPr lang="en-CA" b="0" i="0" dirty="0">
                <a:effectLst/>
                <a:latin typeface="-apple-system"/>
              </a:rPr>
              <a:t>, </a:t>
            </a:r>
            <a:r>
              <a:rPr lang="en-CA" b="0" i="0" dirty="0" err="1">
                <a:effectLst/>
                <a:latin typeface="-apple-system"/>
              </a:rPr>
              <a:t>Yalda</a:t>
            </a:r>
            <a:r>
              <a:rPr lang="en-CA" b="0" i="0" dirty="0">
                <a:effectLst/>
                <a:latin typeface="-apple-system"/>
              </a:rPr>
              <a:t> Alemi and Deepika Mehanti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69015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Genre - Pre-covid vs After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6AAC6DA-7974-575B-0985-10AEDEA06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38" y="2087463"/>
            <a:ext cx="5193802" cy="4672593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3F6BEB06-3D5B-46B7-78B9-78B081EE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699" y="2102353"/>
            <a:ext cx="5193802" cy="46725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58130B-E203-6390-D069-A5069439369F}"/>
              </a:ext>
            </a:extLst>
          </p:cNvPr>
          <p:cNvSpPr txBox="1"/>
          <p:nvPr/>
        </p:nvSpPr>
        <p:spPr>
          <a:xfrm>
            <a:off x="2420902" y="2185517"/>
            <a:ext cx="1331682" cy="344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Pre-covid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B5EDE-1E18-E1C1-2F48-FDED32A9F24E}"/>
              </a:ext>
            </a:extLst>
          </p:cNvPr>
          <p:cNvSpPr txBox="1"/>
          <p:nvPr/>
        </p:nvSpPr>
        <p:spPr>
          <a:xfrm>
            <a:off x="8490225" y="2185517"/>
            <a:ext cx="1577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After Covid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06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Budget - </a:t>
            </a:r>
            <a:r>
              <a:rPr lang="en-US" sz="2400" dirty="0" err="1">
                <a:solidFill>
                  <a:srgbClr val="FFFFFF"/>
                </a:solidFill>
              </a:rPr>
              <a:t>Precovid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7AF79-CF86-92D2-76D6-08D38E24222F}"/>
              </a:ext>
            </a:extLst>
          </p:cNvPr>
          <p:cNvSpPr txBox="1"/>
          <p:nvPr/>
        </p:nvSpPr>
        <p:spPr>
          <a:xfrm>
            <a:off x="24088" y="3340220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0.52</a:t>
            </a:r>
          </a:p>
          <a:p>
            <a:r>
              <a:rPr lang="en-US" dirty="0"/>
              <a:t>The r-squared is: 0.2668004891145089</a:t>
            </a:r>
            <a:endParaRPr lang="en-CA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C06D04B-9B0E-B874-00BA-469AC750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71" y="1259608"/>
            <a:ext cx="7290929" cy="55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3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Budget -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76222-E572-4A72-8A11-42E34649C20D}"/>
              </a:ext>
            </a:extLst>
          </p:cNvPr>
          <p:cNvSpPr txBox="1"/>
          <p:nvPr/>
        </p:nvSpPr>
        <p:spPr>
          <a:xfrm>
            <a:off x="-97761" y="3382546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0.44</a:t>
            </a:r>
          </a:p>
          <a:p>
            <a:r>
              <a:rPr lang="en-US" dirty="0"/>
              <a:t>The r-squared is: 0.1972348316534791</a:t>
            </a:r>
            <a:endParaRPr lang="en-CA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5DB759D-0E26-8850-51A7-E7FFEAC3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25" y="1149515"/>
            <a:ext cx="7458075" cy="57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39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Revenue vs Budget - </a:t>
            </a:r>
            <a:r>
              <a:rPr lang="en-US" sz="2400" dirty="0" err="1">
                <a:solidFill>
                  <a:srgbClr val="FFFFFF"/>
                </a:solidFill>
              </a:rPr>
              <a:t>Precovid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7AF79-CF86-92D2-76D6-08D38E24222F}"/>
              </a:ext>
            </a:extLst>
          </p:cNvPr>
          <p:cNvSpPr txBox="1"/>
          <p:nvPr/>
        </p:nvSpPr>
        <p:spPr>
          <a:xfrm>
            <a:off x="24088" y="3340220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0.53</a:t>
            </a:r>
          </a:p>
          <a:p>
            <a:r>
              <a:rPr lang="en-US" dirty="0"/>
              <a:t>The r-squared is: 0.28174111564286397</a:t>
            </a:r>
            <a:endParaRPr lang="en-CA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FE0902F-D495-839A-BCA0-4D35A78F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848162"/>
            <a:ext cx="7454900" cy="60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Revenue vs Budget -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D8AFE09-66A5-8D5E-9B7C-364C3BFD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742" y="838200"/>
            <a:ext cx="7467258" cy="601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547EB-842E-8A14-D002-182289D446D7}"/>
              </a:ext>
            </a:extLst>
          </p:cNvPr>
          <p:cNvSpPr txBox="1"/>
          <p:nvPr/>
        </p:nvSpPr>
        <p:spPr>
          <a:xfrm>
            <a:off x="0" y="3382546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0.49</a:t>
            </a:r>
          </a:p>
          <a:p>
            <a:r>
              <a:rPr lang="en-US" dirty="0"/>
              <a:t>The r-squared is: 0.24269861129236264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21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7B3B-36DA-7845-EAED-176FC6933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5AC5B-5755-0F26-BCB4-91974A7A4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50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16580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data was sourced from The Movie Database (TMDB) using their API (https://www.themoviedb.org/).</a:t>
            </a:r>
          </a:p>
          <a:p>
            <a:r>
              <a:rPr lang="en-US" dirty="0"/>
              <a:t>The data consists of all movies with budget data in the years 2017-2022.  The complete data set has 15 columns and 15574 rows.</a:t>
            </a:r>
          </a:p>
          <a:p>
            <a:r>
              <a:rPr lang="en-US" dirty="0"/>
              <a:t>The fields collected are as follows: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A56F84-A796-73F2-54F2-F603161436DF}"/>
              </a:ext>
            </a:extLst>
          </p:cNvPr>
          <p:cNvSpPr txBox="1">
            <a:spLocks/>
          </p:cNvSpPr>
          <p:nvPr/>
        </p:nvSpPr>
        <p:spPr>
          <a:xfrm>
            <a:off x="648071" y="3870665"/>
            <a:ext cx="9499106" cy="250350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TMDB ID</a:t>
            </a:r>
          </a:p>
          <a:p>
            <a:pPr lvl="1"/>
            <a:r>
              <a:rPr lang="en-US" dirty="0"/>
              <a:t>Original Title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Popularity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Vote Average</a:t>
            </a:r>
          </a:p>
          <a:p>
            <a:pPr lvl="1"/>
            <a:r>
              <a:rPr lang="en-US" dirty="0"/>
              <a:t>Vote Count</a:t>
            </a:r>
          </a:p>
          <a:p>
            <a:pPr lvl="1"/>
            <a:r>
              <a:rPr lang="en-US" dirty="0"/>
              <a:t>Budget</a:t>
            </a:r>
          </a:p>
          <a:p>
            <a:pPr lvl="1"/>
            <a:r>
              <a:rPr lang="en-US" dirty="0"/>
              <a:t>Revenue</a:t>
            </a:r>
          </a:p>
          <a:p>
            <a:pPr lvl="1"/>
            <a:r>
              <a:rPr lang="en-US" dirty="0"/>
              <a:t>Country</a:t>
            </a:r>
          </a:p>
          <a:p>
            <a:pPr lvl="1"/>
            <a:r>
              <a:rPr lang="en-US" dirty="0"/>
              <a:t>Original Language</a:t>
            </a:r>
          </a:p>
          <a:p>
            <a:pPr lvl="1"/>
            <a:r>
              <a:rPr lang="en-US" dirty="0"/>
              <a:t>Genre</a:t>
            </a:r>
          </a:p>
          <a:p>
            <a:pPr lvl="1"/>
            <a:r>
              <a:rPr lang="en-US" dirty="0"/>
              <a:t>IMDB 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The dataset:  2017 - 2022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4522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CCF2-2957-2912-8FF6-C890C1B4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91922-92B5-2600-6E43-23EBCB21D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popularity calculated?</a:t>
            </a:r>
          </a:p>
          <a:p>
            <a:pPr lvl="1"/>
            <a:r>
              <a:rPr lang="en-US" dirty="0"/>
              <a:t>Number of votes for the day</a:t>
            </a:r>
          </a:p>
          <a:p>
            <a:pPr lvl="1"/>
            <a:r>
              <a:rPr lang="en-US" dirty="0"/>
              <a:t>Number of views for the day</a:t>
            </a:r>
          </a:p>
          <a:p>
            <a:pPr lvl="1"/>
            <a:r>
              <a:rPr lang="en-US" dirty="0"/>
              <a:t>Number of users who marked it as a "</a:t>
            </a:r>
            <a:r>
              <a:rPr lang="en-US" dirty="0" err="1"/>
              <a:t>favourite</a:t>
            </a:r>
            <a:r>
              <a:rPr lang="en-US" dirty="0"/>
              <a:t>" for the day</a:t>
            </a:r>
          </a:p>
          <a:p>
            <a:pPr lvl="1"/>
            <a:r>
              <a:rPr lang="en-US" dirty="0"/>
              <a:t>Number of users who added it to their "watchlist" for the day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Number of total votes</a:t>
            </a:r>
          </a:p>
          <a:p>
            <a:pPr lvl="1"/>
            <a:r>
              <a:rPr lang="en-US" dirty="0"/>
              <a:t>Previous days score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3862960"/>
          </a:xfrm>
        </p:spPr>
        <p:txBody>
          <a:bodyPr>
            <a:normAutofit/>
          </a:bodyPr>
          <a:lstStyle/>
          <a:p>
            <a:r>
              <a:rPr lang="en-US" dirty="0"/>
              <a:t>Does budget affect popularity?</a:t>
            </a:r>
          </a:p>
          <a:p>
            <a:r>
              <a:rPr lang="en-US" dirty="0"/>
              <a:t>Does the Country of Origin affect popularity?  Does Language?</a:t>
            </a:r>
          </a:p>
          <a:p>
            <a:r>
              <a:rPr lang="en-US" dirty="0"/>
              <a:t>Does director or cast affect the popularity?</a:t>
            </a:r>
          </a:p>
          <a:p>
            <a:r>
              <a:rPr lang="en-US" dirty="0"/>
              <a:t>Which countries produce the most content?</a:t>
            </a:r>
          </a:p>
          <a:p>
            <a:r>
              <a:rPr lang="en-US" dirty="0"/>
              <a:t>Which genre produces the most popular shows?</a:t>
            </a:r>
          </a:p>
          <a:p>
            <a:r>
              <a:rPr lang="en-US" dirty="0"/>
              <a:t>Is there a difference in what/how much is produced pre &amp; post Covid?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Initial </a:t>
            </a:r>
            <a:r>
              <a:rPr lang="en-US" dirty="0"/>
              <a:t>Questions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75812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1000">
              <a:schemeClr val="bg2">
                <a:shade val="100000"/>
                <a:hueMod val="100000"/>
                <a:satMod val="110000"/>
                <a:lumMod val="130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58" name="Rectangle 2057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ED68962-48E3-75B7-D578-485D89FD7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0777" y="3480697"/>
            <a:ext cx="2663758" cy="3226958"/>
          </a:xfr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15776DA-1B24-08D6-DFF5-0B5DFEE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639" y="3474427"/>
            <a:ext cx="2815174" cy="325131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C843CE1-B7B7-4C39-ABAB-2E4E2B129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353" y="3474427"/>
            <a:ext cx="3063997" cy="3245048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EE6BCB3-5E3A-3C66-3390-2172F0DB2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878" y="132258"/>
            <a:ext cx="2701657" cy="324504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8C9F297-7DC4-C33C-43A3-7C47A5C04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639" y="138526"/>
            <a:ext cx="2815174" cy="324504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81B7AC6A-E8C0-BB51-C3AF-991C052F3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1353" y="132258"/>
            <a:ext cx="3080221" cy="3245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E59FC8-FBD6-BC11-E06E-CF898FC4C186}"/>
              </a:ext>
            </a:extLst>
          </p:cNvPr>
          <p:cNvSpPr txBox="1"/>
          <p:nvPr/>
        </p:nvSpPr>
        <p:spPr>
          <a:xfrm>
            <a:off x="85479" y="790378"/>
            <a:ext cx="35801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Top 5 Popular Movies       </a:t>
            </a:r>
          </a:p>
          <a:p>
            <a:r>
              <a:rPr lang="en-US" sz="2600" dirty="0"/>
              <a:t>       2017-2022</a:t>
            </a:r>
            <a:endParaRPr lang="en-CA" sz="2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C72E2-2347-B428-1023-7CB4D72021A8}"/>
              </a:ext>
            </a:extLst>
          </p:cNvPr>
          <p:cNvSpPr txBox="1"/>
          <p:nvPr/>
        </p:nvSpPr>
        <p:spPr>
          <a:xfrm>
            <a:off x="138130" y="2417219"/>
            <a:ext cx="3382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Movies which are             consistently in Top 5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Adams family 2017-2021.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the Grinch stole Christmas 2017-2020.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Black Panther 2018-2020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Black Adam is leading in year 2022.</a:t>
            </a:r>
          </a:p>
        </p:txBody>
      </p:sp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C23B-7660-9F66-7B3D-8BAA62A2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Produced Before and After Covid-19</a:t>
            </a:r>
            <a:endParaRPr lang="en-CA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92F63FB-F4B1-A42B-B7DD-75B74E78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H="1">
            <a:off x="10294938" y="5829350"/>
            <a:ext cx="104775" cy="85626"/>
          </a:xfr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2FC23CA-5FBB-23DC-3826-09AF040DE1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94020" y="2206073"/>
            <a:ext cx="4433545" cy="3623277"/>
          </a:xfr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809B542-B89D-5E3E-BB69-40BF270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65" y="2206073"/>
            <a:ext cx="4433545" cy="3623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25CDD-F08D-43EA-4730-42A8DB141485}"/>
              </a:ext>
            </a:extLst>
          </p:cNvPr>
          <p:cNvSpPr txBox="1"/>
          <p:nvPr/>
        </p:nvSpPr>
        <p:spPr>
          <a:xfrm>
            <a:off x="7246824" y="5880470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After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E6B20-D983-428E-7025-427FC55A8281}"/>
              </a:ext>
            </a:extLst>
          </p:cNvPr>
          <p:cNvSpPr txBox="1"/>
          <p:nvPr/>
        </p:nvSpPr>
        <p:spPr>
          <a:xfrm>
            <a:off x="1640598" y="5872163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Before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65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7" name="Rectangle 1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Movies Produced in Most Languages.</a:t>
            </a:r>
          </a:p>
        </p:txBody>
      </p:sp>
      <p:pic>
        <p:nvPicPr>
          <p:cNvPr id="43" name="Picture 29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1123C-4BD1-AD2F-69A2-B2EC4D8242CE}"/>
              </a:ext>
            </a:extLst>
          </p:cNvPr>
          <p:cNvSpPr txBox="1"/>
          <p:nvPr/>
        </p:nvSpPr>
        <p:spPr>
          <a:xfrm>
            <a:off x="752527" y="2317806"/>
            <a:ext cx="2223112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English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German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French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Spanish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Portuguese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Tamil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Korean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Italian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Chinese</a:t>
            </a:r>
          </a:p>
        </p:txBody>
      </p:sp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4D98F5E-D39A-1D04-0A3C-73B53793A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14" y="1173933"/>
            <a:ext cx="6213170" cy="501872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83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44504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Country – Pre-covid vs After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3BC387-C8A1-6928-1060-69148AA0B5E9}"/>
              </a:ext>
            </a:extLst>
          </p:cNvPr>
          <p:cNvGrpSpPr/>
          <p:nvPr/>
        </p:nvGrpSpPr>
        <p:grpSpPr>
          <a:xfrm>
            <a:off x="74887" y="2410660"/>
            <a:ext cx="5831212" cy="4215809"/>
            <a:chOff x="0" y="2333625"/>
            <a:chExt cx="6318816" cy="4524375"/>
          </a:xfrm>
        </p:grpSpPr>
        <p:pic>
          <p:nvPicPr>
            <p:cNvPr id="4" name="Picture 3" descr="Chart, pie chart&#10;&#10;Description automatically generated">
              <a:extLst>
                <a:ext uri="{FF2B5EF4-FFF2-40B4-BE49-F238E27FC236}">
                  <a16:creationId xmlns:a16="http://schemas.microsoft.com/office/drawing/2014/main" id="{6B2CF456-BDA9-17A5-CC66-88C134FD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33625"/>
              <a:ext cx="6318816" cy="45243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F520CB-A0D4-1101-7335-AA0E844CB951}"/>
                </a:ext>
              </a:extLst>
            </p:cNvPr>
            <p:cNvSpPr txBox="1"/>
            <p:nvPr/>
          </p:nvSpPr>
          <p:spPr>
            <a:xfrm>
              <a:off x="271463" y="2590800"/>
              <a:ext cx="14430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Pre-covid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17F3568C-F0C6-F968-A3F9-1991CCCC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01" y="2410660"/>
            <a:ext cx="5831212" cy="42158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D439E1-2C6A-5EEC-EDB7-7E6E4DFA9A94}"/>
              </a:ext>
            </a:extLst>
          </p:cNvPr>
          <p:cNvSpPr txBox="1"/>
          <p:nvPr/>
        </p:nvSpPr>
        <p:spPr>
          <a:xfrm>
            <a:off x="6374081" y="2650295"/>
            <a:ext cx="1503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After Covid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0282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354</TotalTime>
  <Words>383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Trebuchet MS</vt:lpstr>
      <vt:lpstr>Berlin</vt:lpstr>
      <vt:lpstr> </vt:lpstr>
      <vt:lpstr>PowerPoint Presentation</vt:lpstr>
      <vt:lpstr>The dataset:  2017 - 2022</vt:lpstr>
      <vt:lpstr>PowerPoint Presentation</vt:lpstr>
      <vt:lpstr>Initial Questions</vt:lpstr>
      <vt:lpstr>PowerPoint Presentation</vt:lpstr>
      <vt:lpstr>Movies Produced Before and After Covid-19</vt:lpstr>
      <vt:lpstr>Movies Produced in Most Languages.</vt:lpstr>
      <vt:lpstr>Popularity vs Country – Pre-covid vs After Covid</vt:lpstr>
      <vt:lpstr>Popularity vs Genre - Pre-covid vs After Covid</vt:lpstr>
      <vt:lpstr>Popularity vs Budget - Precovid</vt:lpstr>
      <vt:lpstr>Popularity vs Budget - Covid</vt:lpstr>
      <vt:lpstr>Revenue vs Budget - Precovid</vt:lpstr>
      <vt:lpstr>Revenue vs Budget - Covid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Deepika Mehanti</dc:creator>
  <cp:lastModifiedBy>Yalda Alemi</cp:lastModifiedBy>
  <cp:revision>11</cp:revision>
  <dcterms:created xsi:type="dcterms:W3CDTF">2022-12-08T20:45:50Z</dcterms:created>
  <dcterms:modified xsi:type="dcterms:W3CDTF">2022-12-11T21:11:29Z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